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Roboto Medium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hWb23LJQgLz1aVsqkbYouhnPBf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Medium-bold.fntdata"/><Relationship Id="rId14" Type="http://schemas.openxmlformats.org/officeDocument/2006/relationships/font" Target="fonts/RobotoMedium-regular.fntdata"/><Relationship Id="rId17" Type="http://schemas.openxmlformats.org/officeDocument/2006/relationships/font" Target="fonts/RobotoMedium-boldItalic.fntdata"/><Relationship Id="rId16" Type="http://schemas.openxmlformats.org/officeDocument/2006/relationships/font" Target="fonts/RobotoMedium-italic.fntdata"/><Relationship Id="rId5" Type="http://schemas.openxmlformats.org/officeDocument/2006/relationships/slide" Target="slides/slide1.xml"/><Relationship Id="rId19" Type="http://schemas.openxmlformats.org/officeDocument/2006/relationships/font" Target="fonts/Roboto-bold.fntdata"/><Relationship Id="rId6" Type="http://schemas.openxmlformats.org/officeDocument/2006/relationships/slide" Target="slides/slide2.xml"/><Relationship Id="rId18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1" name="Google Shape;171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3" name="Google Shape;183;p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" name="Google Shape;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" name="Google Shape;9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Relationship Id="rId6" Type="http://schemas.openxmlformats.org/officeDocument/2006/relationships/image" Target="../media/image23.png"/><Relationship Id="rId7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Relationship Id="rId6" Type="http://schemas.openxmlformats.org/officeDocument/2006/relationships/image" Target="../media/image24.png"/><Relationship Id="rId7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9" name="Google Shape;4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27488" y="2474952"/>
            <a:ext cx="4919305" cy="3279577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Bases de datos en AWS y Azure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Exploraremos los servicios de bases de datos líderes en la nube, Amazon RDS y Azure SQL, para entender cómo pueden beneficiar a su organización con soluciones escalables y de alta disponibilidad.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8" name="Google Shape;5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27488" y="2720935"/>
            <a:ext cx="4919305" cy="278761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2"/>
          <p:cNvSpPr/>
          <p:nvPr/>
        </p:nvSpPr>
        <p:spPr>
          <a:xfrm>
            <a:off x="793790" y="1111091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Introducción a los servicios de bases de datos en la nube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793790" y="312396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952262" y="3208973"/>
            <a:ext cx="19335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650"/>
              <a:buFont typeface="Roboto Medium"/>
              <a:buNone/>
            </a:pPr>
            <a:r>
              <a:rPr lang="en-US" sz="2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1530906" y="3123962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Flexibilidad y Escalabilidad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1530906" y="3968710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Los servicios de bases de datos en la nube permiten ajustar recursos según las necesidades cambiantes.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4685467" y="312396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4843939" y="3208973"/>
            <a:ext cx="19335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650"/>
              <a:buFont typeface="Roboto Medium"/>
              <a:buNone/>
            </a:pPr>
            <a:r>
              <a:rPr lang="en-US" sz="2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5422583" y="312396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Alta Disponibilidad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5422583" y="3614380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Redundancia y replicación para minimizar tiempos de inactividad y garantizar la continuidad del negocio.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793790" y="590228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952262" y="5987296"/>
            <a:ext cx="19335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650"/>
              <a:buFont typeface="Roboto Medium"/>
              <a:buNone/>
            </a:pPr>
            <a:r>
              <a:rPr lang="en-US" sz="2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1530906" y="590228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Eficiencia de Costos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1530906" y="6392704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Modelos de pago por uso y la eliminación de costos de infraestructura local.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"/>
          <p:cNvSpPr/>
          <p:nvPr/>
        </p:nvSpPr>
        <p:spPr>
          <a:xfrm>
            <a:off x="793790" y="2539960"/>
            <a:ext cx="766833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Fundamentos de Amazon RDS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793790" y="3815715"/>
            <a:ext cx="359021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Base de Datos Administrada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Amazon RDS gestiona las tareas operativas como parches, respaldos y replicación.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Múltiples Motores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Compatibilidad con varios motores de base de datos como MySQL, PostgreSQL, Oracle y SQL Server.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9872067" y="3815715"/>
            <a:ext cx="326386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Monitoreo y Escalabilidad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Facilidad para monitorear el rendimiento y escalar recursos según la demanda.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9" name="Google Shape;8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311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90" name="Google Shape;9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5511" y="2406729"/>
            <a:ext cx="4935260" cy="341768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Roboto Medium"/>
              <a:buNone/>
            </a:pPr>
            <a:r>
              <a:rPr lang="en-US" sz="4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Configuración de una instancia de Amazon RDS</a:t>
            </a:r>
            <a:endParaRPr sz="4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fmla="val 303837" name="adj"/>
            </a:avLst>
          </a:prstGeom>
          <a:solidFill>
            <a:srgbClr val="313E8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313E8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6494621" y="2645569"/>
            <a:ext cx="188000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600"/>
              <a:buFont typeface="Roboto Medium"/>
              <a:buNone/>
            </a:pPr>
            <a:r>
              <a:rPr lang="en-US" sz="26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Roboto Medium"/>
              <a:buNone/>
            </a:pPr>
            <a:r>
              <a:rPr lang="en-US" sz="21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Selección de motor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00"/>
              <a:buFont typeface="Roboto"/>
              <a:buNone/>
            </a:pPr>
            <a:r>
              <a:rPr lang="en-US" sz="17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Elija el motor de base de datos más adecuado para sus necesidades.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313E8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6494621" y="4489013"/>
            <a:ext cx="188000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600"/>
              <a:buFont typeface="Roboto Medium"/>
              <a:buNone/>
            </a:pPr>
            <a:r>
              <a:rPr lang="en-US" sz="26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7801332" y="4378762"/>
            <a:ext cx="3376612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Roboto Medium"/>
              <a:buNone/>
            </a:pPr>
            <a:r>
              <a:rPr lang="en-US" sz="21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Tamaño y Tipo de Instancia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00"/>
              <a:buFont typeface="Roboto"/>
              <a:buNone/>
            </a:pPr>
            <a:r>
              <a:rPr lang="en-US" sz="17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Ajuste los recursos de CPU, memoria y almacenamiento a su carga de trabajo.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fmla="val 303837" name="adj"/>
            </a:avLst>
          </a:prstGeom>
          <a:solidFill>
            <a:srgbClr val="313E8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fmla="val 18671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6494621" y="6332458"/>
            <a:ext cx="188000" cy="330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600"/>
              <a:buFont typeface="Roboto Medium"/>
              <a:buNone/>
            </a:pPr>
            <a:r>
              <a:rPr lang="en-US" sz="26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4"/>
          <p:cNvSpPr/>
          <p:nvPr/>
        </p:nvSpPr>
        <p:spPr>
          <a:xfrm>
            <a:off x="7801332" y="6222206"/>
            <a:ext cx="2756178" cy="344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Roboto Medium"/>
              <a:buNone/>
            </a:pPr>
            <a:r>
              <a:rPr lang="en-US" sz="21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Configuración de Red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00"/>
              <a:buFont typeface="Roboto"/>
              <a:buNone/>
            </a:pPr>
            <a:r>
              <a:rPr lang="en-US" sz="17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Defina la conectividad y seguridad de la instancia dentro de su VPC.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3" name="Google Shape;11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4" name="Google Shape;11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27607" y="3147298"/>
            <a:ext cx="4919186" cy="193488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5"/>
          <p:cNvSpPr/>
          <p:nvPr/>
        </p:nvSpPr>
        <p:spPr>
          <a:xfrm>
            <a:off x="793790" y="715923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Administración de una instancia de Amazon RDS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793790" y="2473643"/>
            <a:ext cx="3664863" cy="2047994"/>
          </a:xfrm>
          <a:prstGeom prst="roundRect">
            <a:avLst>
              <a:gd fmla="val 4652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1028224" y="270807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Copias de Seguridad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1028224" y="3198495"/>
            <a:ext cx="319599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Programe y gestione respaldos automáticos de su base de datos.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4685467" y="2473643"/>
            <a:ext cx="3664863" cy="2047994"/>
          </a:xfrm>
          <a:prstGeom prst="roundRect">
            <a:avLst>
              <a:gd fmla="val 4652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4919901" y="270807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Monitoreo y Métricas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4919901" y="3198495"/>
            <a:ext cx="319599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Supervise el rendimiento y estado de la instancia con datos en tiempo real.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793790" y="4748451"/>
            <a:ext cx="3664863" cy="2765227"/>
          </a:xfrm>
          <a:prstGeom prst="roundRect">
            <a:avLst>
              <a:gd fmla="val 3445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1028224" y="4982885"/>
            <a:ext cx="319599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Parches y Actualizaciones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5"/>
          <p:cNvSpPr/>
          <p:nvPr/>
        </p:nvSpPr>
        <p:spPr>
          <a:xfrm>
            <a:off x="1028224" y="5827633"/>
            <a:ext cx="319599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Mantenga su base de datos actualizada con los últimos parches de seguridad.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5"/>
          <p:cNvSpPr/>
          <p:nvPr/>
        </p:nvSpPr>
        <p:spPr>
          <a:xfrm>
            <a:off x="4685467" y="4748451"/>
            <a:ext cx="3664863" cy="2765227"/>
          </a:xfrm>
          <a:prstGeom prst="roundRect">
            <a:avLst>
              <a:gd fmla="val 3445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"/>
          <p:cNvSpPr/>
          <p:nvPr/>
        </p:nvSpPr>
        <p:spPr>
          <a:xfrm>
            <a:off x="4919901" y="4982885"/>
            <a:ext cx="319599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Escalado Vertical y Horizontal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5"/>
          <p:cNvSpPr/>
          <p:nvPr/>
        </p:nvSpPr>
        <p:spPr>
          <a:xfrm>
            <a:off x="4919901" y="5827633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Aumente o disminuya recursos de CPU, memoria y almacenamiento según la demanda.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3" name="Google Shape;13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307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34" name="Google Shape;134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746" y="2216944"/>
            <a:ext cx="4984909" cy="379690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6"/>
          <p:cNvSpPr/>
          <p:nvPr/>
        </p:nvSpPr>
        <p:spPr>
          <a:xfrm>
            <a:off x="6188393" y="551617"/>
            <a:ext cx="7740015" cy="1253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Roboto Medium"/>
              <a:buNone/>
            </a:pPr>
            <a:r>
              <a:rPr lang="en-US" sz="39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Características avanzadas de Amazon RDS</a:t>
            </a:r>
            <a:endParaRPr sz="3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6" name="Google Shape;13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88393" y="2106216"/>
            <a:ext cx="501372" cy="501372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6"/>
          <p:cNvSpPr/>
          <p:nvPr/>
        </p:nvSpPr>
        <p:spPr>
          <a:xfrm>
            <a:off x="6188393" y="2808089"/>
            <a:ext cx="2507337" cy="313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950"/>
              <a:buFont typeface="Roboto Medium"/>
              <a:buNone/>
            </a:pPr>
            <a:r>
              <a:rPr lang="en-US" sz="19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Alta Disponibilidad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6"/>
          <p:cNvSpPr/>
          <p:nvPr/>
        </p:nvSpPr>
        <p:spPr>
          <a:xfrm>
            <a:off x="6188393" y="3241715"/>
            <a:ext cx="7740015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550"/>
              <a:buFont typeface="Roboto"/>
              <a:buNone/>
            </a:pPr>
            <a:r>
              <a:rPr lang="en-US" sz="15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Configuración Multi-AZ para redundancia y conmutación por error automática.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9" name="Google Shape;139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88393" y="4164449"/>
            <a:ext cx="501372" cy="501372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6"/>
          <p:cNvSpPr/>
          <p:nvPr/>
        </p:nvSpPr>
        <p:spPr>
          <a:xfrm>
            <a:off x="6188393" y="4866323"/>
            <a:ext cx="2507337" cy="313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950"/>
              <a:buFont typeface="Roboto Medium"/>
              <a:buNone/>
            </a:pPr>
            <a:r>
              <a:rPr lang="en-US" sz="19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Réplicas de Lectura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6"/>
          <p:cNvSpPr/>
          <p:nvPr/>
        </p:nvSpPr>
        <p:spPr>
          <a:xfrm>
            <a:off x="6188393" y="5299948"/>
            <a:ext cx="7740015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550"/>
              <a:buFont typeface="Roboto"/>
              <a:buNone/>
            </a:pPr>
            <a:r>
              <a:rPr lang="en-US" sz="15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Escale horizontalmente la capacidad de lectura con réplicas asincrónicas.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42" name="Google Shape;142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88393" y="6222683"/>
            <a:ext cx="501372" cy="501372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"/>
          <p:cNvSpPr/>
          <p:nvPr/>
        </p:nvSpPr>
        <p:spPr>
          <a:xfrm>
            <a:off x="6188393" y="6924556"/>
            <a:ext cx="2712244" cy="313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950"/>
              <a:buFont typeface="Roboto Medium"/>
              <a:buNone/>
            </a:pPr>
            <a:r>
              <a:rPr lang="en-US" sz="19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Insights de Rendimiento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6"/>
          <p:cNvSpPr/>
          <p:nvPr/>
        </p:nvSpPr>
        <p:spPr>
          <a:xfrm>
            <a:off x="6188393" y="7358182"/>
            <a:ext cx="7740015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550"/>
              <a:buFont typeface="Roboto"/>
              <a:buNone/>
            </a:pPr>
            <a:r>
              <a:rPr lang="en-US" sz="15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Análisis profundo del rendimiento de la base de datos para optimización.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0" name="Google Shape;1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1" name="Google Shape;151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27607" y="2800945"/>
            <a:ext cx="4919186" cy="262770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7"/>
          <p:cNvSpPr/>
          <p:nvPr/>
        </p:nvSpPr>
        <p:spPr>
          <a:xfrm>
            <a:off x="793790" y="858679"/>
            <a:ext cx="643747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Introducción a Azure SQL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7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fmla="val 312558" name="adj"/>
            </a:avLst>
          </a:prstGeom>
          <a:solidFill>
            <a:srgbClr val="313E8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313E8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7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7"/>
          <p:cNvSpPr/>
          <p:nvPr/>
        </p:nvSpPr>
        <p:spPr>
          <a:xfrm>
            <a:off x="1037272" y="2247781"/>
            <a:ext cx="19335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650"/>
              <a:buFont typeface="Roboto Medium"/>
              <a:buNone/>
            </a:pPr>
            <a:r>
              <a:rPr lang="en-US" sz="2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2381488" y="2134433"/>
            <a:ext cx="448568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Base de Datos SQL Nativa de Azure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Azure SQL es un servicio de base de datos relacional totalmente administrado.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313E8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7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1037272" y="4144447"/>
            <a:ext cx="19335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650"/>
              <a:buFont typeface="Roboto Medium"/>
              <a:buNone/>
            </a:pPr>
            <a:r>
              <a:rPr lang="en-US" sz="2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2381488" y="4031099"/>
            <a:ext cx="393632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Compatibilidad con SQL Server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Ofrece una experiencia similar a SQL Server con características avanzadas.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313E8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182567"/>
          </a:solidFill>
          <a:ln cap="flat" cmpd="sng" w="9525">
            <a:solidFill>
              <a:srgbClr val="313E8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7"/>
          <p:cNvSpPr/>
          <p:nvPr/>
        </p:nvSpPr>
        <p:spPr>
          <a:xfrm>
            <a:off x="1037272" y="6041112"/>
            <a:ext cx="19335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650"/>
              <a:buFont typeface="Roboto Medium"/>
              <a:buNone/>
            </a:pPr>
            <a:r>
              <a:rPr lang="en-US" sz="26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7"/>
          <p:cNvSpPr/>
          <p:nvPr/>
        </p:nvSpPr>
        <p:spPr>
          <a:xfrm>
            <a:off x="2381488" y="5927765"/>
            <a:ext cx="483655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Modelo de Aprovisionamiento Flexible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7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Posibilidad de elegir entre varias opciones de rendimiento y facturación.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/>
          <p:nvPr/>
        </p:nvSpPr>
        <p:spPr>
          <a:xfrm>
            <a:off x="793790" y="2362795"/>
            <a:ext cx="946535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Roboto Medium"/>
              <a:buNone/>
            </a:pPr>
            <a:r>
              <a:rPr lang="en-US" sz="445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Servicios de bases de datos en Azure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8"/>
          <p:cNvSpPr/>
          <p:nvPr/>
        </p:nvSpPr>
        <p:spPr>
          <a:xfrm>
            <a:off x="793790" y="36385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Azure SQL Database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8"/>
          <p:cNvSpPr/>
          <p:nvPr/>
        </p:nvSpPr>
        <p:spPr>
          <a:xfrm>
            <a:off x="793790" y="4219694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Base de datos relacional totalmente administrada, ideal para aplicaciones en la nube.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8"/>
          <p:cNvSpPr/>
          <p:nvPr/>
        </p:nvSpPr>
        <p:spPr>
          <a:xfrm>
            <a:off x="5332928" y="36385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Azure Cosmos DB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8"/>
          <p:cNvSpPr/>
          <p:nvPr/>
        </p:nvSpPr>
        <p:spPr>
          <a:xfrm>
            <a:off x="5332928" y="4219694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Servicio de base de datos NoSQL con escalabilidad global y baja latencia.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8"/>
          <p:cNvSpPr/>
          <p:nvPr/>
        </p:nvSpPr>
        <p:spPr>
          <a:xfrm>
            <a:off x="9872067" y="3638550"/>
            <a:ext cx="3978116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oboto Medium"/>
              <a:buNone/>
            </a:pPr>
            <a:r>
              <a:rPr lang="en-US" sz="22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Azure Database for PostgreSQL/MySQL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8"/>
          <p:cNvSpPr/>
          <p:nvPr/>
        </p:nvSpPr>
        <p:spPr>
          <a:xfrm>
            <a:off x="9872067" y="4574024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Servicios de bases de datos relacionales de código abierto totalmente administrados.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6" name="Google Shape;18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87" name="Google Shape;18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20106" y="2046565"/>
            <a:ext cx="4934069" cy="413646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9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Roboto Medium"/>
              <a:buNone/>
            </a:pPr>
            <a:r>
              <a:rPr lang="en-US" sz="4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Comparativa y consideraciones finales</a:t>
            </a:r>
            <a:endParaRPr sz="4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89" name="Google Shape;189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3073" y="2319933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9"/>
          <p:cNvSpPr/>
          <p:nvPr/>
        </p:nvSpPr>
        <p:spPr>
          <a:xfrm>
            <a:off x="2208728" y="2540794"/>
            <a:ext cx="2800112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Roboto Medium"/>
              <a:buNone/>
            </a:pPr>
            <a:r>
              <a:rPr lang="en-US" sz="21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Elección del proveedor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9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00"/>
              <a:buFont typeface="Roboto"/>
              <a:buNone/>
            </a:pPr>
            <a:r>
              <a:rPr lang="en-US" sz="17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Evalúe las fortalezas de AWS y Azure según sus requisitos específicos.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92" name="Google Shape;192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3073" y="4087058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9"/>
          <p:cNvSpPr/>
          <p:nvPr/>
        </p:nvSpPr>
        <p:spPr>
          <a:xfrm>
            <a:off x="2208728" y="4307919"/>
            <a:ext cx="3340656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Roboto Medium"/>
              <a:buNone/>
            </a:pPr>
            <a:r>
              <a:rPr lang="en-US" sz="21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Compatibilidad de motores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9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00"/>
              <a:buFont typeface="Roboto"/>
              <a:buNone/>
            </a:pPr>
            <a:r>
              <a:rPr lang="en-US" sz="17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Asegúrese de que el servicio de base de datos admita los motores necesarios.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95" name="Google Shape;195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3073" y="5854184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9"/>
          <p:cNvSpPr/>
          <p:nvPr/>
        </p:nvSpPr>
        <p:spPr>
          <a:xfrm>
            <a:off x="2208728" y="6075045"/>
            <a:ext cx="3255526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Roboto Medium"/>
              <a:buNone/>
            </a:pPr>
            <a:r>
              <a:rPr lang="en-US" sz="2150">
                <a:solidFill>
                  <a:srgbClr val="CFD0D8"/>
                </a:solidFill>
                <a:latin typeface="Roboto Medium"/>
                <a:ea typeface="Roboto Medium"/>
                <a:cs typeface="Roboto Medium"/>
                <a:sym typeface="Roboto Medium"/>
              </a:rPr>
              <a:t>Características avanzadas</a:t>
            </a:r>
            <a:endParaRPr sz="2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9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00"/>
              <a:buFont typeface="Roboto"/>
              <a:buNone/>
            </a:pPr>
            <a:r>
              <a:rPr lang="en-US" sz="1700">
                <a:solidFill>
                  <a:srgbClr val="CFD0D8"/>
                </a:solidFill>
                <a:latin typeface="Roboto"/>
                <a:ea typeface="Roboto"/>
                <a:cs typeface="Roboto"/>
                <a:sym typeface="Roboto"/>
              </a:rPr>
              <a:t>Analice funciones como alta disponibilidad, escalado y monitoreo para optimizar su entorno.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2024-11-03T03:06:46Z</dcterms:created>
  <dc:creator>PptxGenJS</dc:creator>
</cp:coreProperties>
</file>